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61" r:id="rId5"/>
    <p:sldId id="262" r:id="rId6"/>
    <p:sldId id="264" r:id="rId7"/>
    <p:sldId id="263" r:id="rId8"/>
    <p:sldId id="266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76" d="100"/>
          <a:sy n="76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05-Feb-23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05-Feb-23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/>
              <a:t>Adaptivni</a:t>
            </a:r>
            <a:r>
              <a:rPr lang="en-US" dirty="0"/>
              <a:t> LMS </a:t>
            </a:r>
            <a:r>
              <a:rPr lang="en-US" dirty="0" err="1"/>
              <a:t>Algoritmi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URos</a:t>
            </a:r>
            <a:r>
              <a:rPr lang="en-US" dirty="0"/>
              <a:t> </a:t>
            </a:r>
            <a:r>
              <a:rPr lang="en-US" dirty="0" err="1"/>
              <a:t>Stojanovic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6A12-04B2-FE80-8178-1AF340D3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Zapazanja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D698-EC43-5FF4-8A2A-90FF6728F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Na </a:t>
            </a:r>
            <a:r>
              <a:rPr lang="en-US" dirty="0" err="1"/>
              <a:t>slikama</a:t>
            </a:r>
            <a:r>
              <a:rPr lang="en-US" dirty="0"/>
              <a:t> 1 </a:t>
            </a:r>
            <a:r>
              <a:rPr lang="en-US" dirty="0" err="1"/>
              <a:t>i</a:t>
            </a:r>
            <a:r>
              <a:rPr lang="en-US" dirty="0"/>
              <a:t> 2 se </a:t>
            </a:r>
            <a:r>
              <a:rPr lang="en-US" dirty="0" err="1"/>
              <a:t>vidi</a:t>
            </a:r>
            <a:r>
              <a:rPr lang="en-US" dirty="0"/>
              <a:t> da </a:t>
            </a:r>
            <a:r>
              <a:rPr lang="en-US" dirty="0" err="1"/>
              <a:t>uvodjenjem</a:t>
            </a:r>
            <a:r>
              <a:rPr lang="en-US" dirty="0"/>
              <a:t> </a:t>
            </a:r>
            <a:r>
              <a:rPr lang="en-US" dirty="0" err="1"/>
              <a:t>promenljivog</a:t>
            </a:r>
            <a:r>
              <a:rPr lang="en-US" dirty="0"/>
              <a:t> </a:t>
            </a:r>
            <a:r>
              <a:rPr lang="en-US" dirty="0" err="1"/>
              <a:t>koraka</a:t>
            </a:r>
            <a:r>
              <a:rPr lang="en-US" dirty="0"/>
              <a:t> </a:t>
            </a:r>
            <a:r>
              <a:rPr lang="en-US" dirty="0" err="1"/>
              <a:t>dolazimo</a:t>
            </a:r>
            <a:r>
              <a:rPr lang="en-US" dirty="0"/>
              <a:t> za </a:t>
            </a:r>
            <a:r>
              <a:rPr lang="en-US" dirty="0" err="1"/>
              <a:t>znatno</a:t>
            </a:r>
            <a:r>
              <a:rPr lang="en-US" dirty="0"/>
              <a:t> </a:t>
            </a:r>
            <a:r>
              <a:rPr lang="en-US" dirty="0" err="1"/>
              <a:t>manji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iteracija</a:t>
            </a:r>
            <a:r>
              <a:rPr lang="en-US" dirty="0"/>
              <a:t> do </a:t>
            </a:r>
            <a:r>
              <a:rPr lang="en-US" dirty="0" err="1"/>
              <a:t>stacionarnog</a:t>
            </a:r>
            <a:r>
              <a:rPr lang="en-US" dirty="0"/>
              <a:t> </a:t>
            </a:r>
            <a:r>
              <a:rPr lang="en-US" dirty="0" err="1"/>
              <a:t>stanja</a:t>
            </a:r>
            <a:r>
              <a:rPr lang="en-US" dirty="0"/>
              <a:t> </a:t>
            </a:r>
            <a:r>
              <a:rPr lang="en-US" dirty="0" err="1"/>
              <a:t>uz</a:t>
            </a:r>
            <a:r>
              <a:rPr lang="en-US" dirty="0"/>
              <a:t> </a:t>
            </a:r>
            <a:r>
              <a:rPr lang="en-US" dirty="0" err="1"/>
              <a:t>odrzavanje</a:t>
            </a:r>
            <a:r>
              <a:rPr lang="en-US" dirty="0"/>
              <a:t> </a:t>
            </a:r>
            <a:r>
              <a:rPr lang="en-US" dirty="0" err="1"/>
              <a:t>stabilnosti</a:t>
            </a:r>
            <a:r>
              <a:rPr lang="en-US" dirty="0"/>
              <a:t> Sistema</a:t>
            </a:r>
          </a:p>
          <a:p>
            <a:r>
              <a:rPr lang="en-US" dirty="0"/>
              <a:t>Na </a:t>
            </a:r>
            <a:r>
              <a:rPr lang="en-US" dirty="0" err="1"/>
              <a:t>sledecoj</a:t>
            </a:r>
            <a:r>
              <a:rPr lang="en-US" dirty="0"/>
              <a:t> </a:t>
            </a:r>
            <a:r>
              <a:rPr lang="en-US" dirty="0" err="1"/>
              <a:t>slici</a:t>
            </a:r>
            <a:r>
              <a:rPr lang="en-US" dirty="0"/>
              <a:t> (</a:t>
            </a:r>
            <a:r>
              <a:rPr lang="en-US" dirty="0" err="1"/>
              <a:t>Slika</a:t>
            </a:r>
            <a:r>
              <a:rPr lang="en-US" dirty="0"/>
              <a:t> 3) se </a:t>
            </a:r>
            <a:r>
              <a:rPr lang="en-US" dirty="0" err="1"/>
              <a:t>vidi</a:t>
            </a:r>
            <a:r>
              <a:rPr lang="en-US" dirty="0"/>
              <a:t> </a:t>
            </a:r>
            <a:r>
              <a:rPr lang="en-US" dirty="0" err="1"/>
              <a:t>otpornost</a:t>
            </a:r>
            <a:r>
              <a:rPr lang="en-US" dirty="0"/>
              <a:t> </a:t>
            </a:r>
            <a:r>
              <a:rPr lang="en-US" dirty="0" err="1"/>
              <a:t>ovakvog</a:t>
            </a:r>
            <a:r>
              <a:rPr lang="en-US" dirty="0"/>
              <a:t>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tranzijentnu</a:t>
            </a:r>
            <a:r>
              <a:rPr lang="en-US" dirty="0"/>
              <a:t> </a:t>
            </a:r>
            <a:r>
              <a:rPr lang="en-US" dirty="0" err="1"/>
              <a:t>promenu</a:t>
            </a:r>
            <a:r>
              <a:rPr lang="en-US" dirty="0"/>
              <a:t>(glitch)</a:t>
            </a:r>
          </a:p>
        </p:txBody>
      </p:sp>
    </p:spTree>
    <p:extLst>
      <p:ext uri="{BB962C8B-B14F-4D97-AF65-F5344CB8AC3E}">
        <p14:creationId xmlns:p14="http://schemas.microsoft.com/office/powerpoint/2010/main" val="2643526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A11F-52A9-8D91-1A04-B18E11388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133" y="5659327"/>
            <a:ext cx="10735732" cy="819355"/>
          </a:xfrm>
        </p:spPr>
        <p:txBody>
          <a:bodyPr>
            <a:normAutofit/>
          </a:bodyPr>
          <a:lstStyle/>
          <a:p>
            <a:pPr algn="ctr"/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Slika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3 –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Srednja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kvadratna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greska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pri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proceni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sistema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sa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tranzijentnom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promenom</a:t>
            </a:r>
            <a:endParaRPr lang="en-US" sz="3600" dirty="0">
              <a:latin typeface="Tw Cen MT (Body)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3D1E30-D617-7B6A-FC7D-3EB53BD2F9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6" t="2689" r="4152"/>
          <a:stretch/>
        </p:blipFill>
        <p:spPr bwMode="auto">
          <a:xfrm>
            <a:off x="2497666" y="219679"/>
            <a:ext cx="7196667" cy="57058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6713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7EFA9-41CB-6186-819A-2E7D4D40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Zakljucak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40ECD-3065-AAAF-6D93-1BFE739FB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indent="4572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Primenom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Adaptivnih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LMS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Algoritama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u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proceni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sistema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dobijamo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na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brzini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otpornosti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na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interferenciju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bez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velikih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povecanja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zahteva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sistema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.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Ovakvi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algoritmi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nam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omogucavaju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da bez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preterano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preciznog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odredjivanja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koraka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dodjemo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do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priblizno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idealne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procene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sistema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. Uz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sve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to,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Adaptivni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LMS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su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vrlo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otporni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na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i="1" dirty="0">
                <a:effectLst/>
                <a:latin typeface="Tw Cen MT (Body)"/>
                <a:ea typeface="Times New Roman" panose="02020603050405020304" pitchFamily="18" charset="0"/>
              </a:rPr>
              <a:t>glitch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-eve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uz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minimalne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modifikacije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mozemo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skroz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ukloniti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 taj 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</a:rPr>
              <a:t>uticaj</a:t>
            </a:r>
            <a:r>
              <a:rPr lang="en-GB" dirty="0">
                <a:effectLst/>
                <a:latin typeface="Tw Cen MT (Body)"/>
                <a:ea typeface="Times New Roman" panose="02020603050405020304" pitchFamily="18" charset="0"/>
              </a:rPr>
              <a:t>.</a:t>
            </a:r>
            <a:endParaRPr lang="en-US" dirty="0">
              <a:effectLst/>
              <a:latin typeface="Tw Cen MT (Body)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640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HVala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paznji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Uros </a:t>
            </a:r>
            <a:r>
              <a:rPr lang="en-US" dirty="0" err="1"/>
              <a:t>Stojanovic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517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LMS</a:t>
            </a:r>
            <a:br>
              <a:rPr lang="en-US" sz="3200" dirty="0"/>
            </a:br>
            <a:r>
              <a:rPr lang="en-US" sz="2400" dirty="0"/>
              <a:t>(Least mean square)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LMS je </a:t>
            </a:r>
            <a:r>
              <a:rPr lang="en-US" sz="1600" dirty="0" err="1"/>
              <a:t>algoritam</a:t>
            </a:r>
            <a:r>
              <a:rPr lang="en-US" sz="1600" dirty="0"/>
              <a:t> koji se </a:t>
            </a:r>
            <a:r>
              <a:rPr lang="en-US" sz="1600" dirty="0" err="1"/>
              <a:t>koristi</a:t>
            </a:r>
            <a:r>
              <a:rPr lang="en-US" sz="1600" dirty="0"/>
              <a:t> u </a:t>
            </a:r>
            <a:r>
              <a:rPr lang="en-GB" sz="1600" dirty="0" err="1">
                <a:effectLst/>
                <a:latin typeface="Tw Cen MT(Body)"/>
                <a:ea typeface="Times New Roman" panose="02020603050405020304" pitchFamily="18" charset="0"/>
              </a:rPr>
              <a:t>obradi</a:t>
            </a:r>
            <a:r>
              <a:rPr lang="en-GB" sz="1600" dirty="0">
                <a:effectLst/>
                <a:latin typeface="Tw Cen MT(Body)"/>
                <a:ea typeface="Times New Roman" panose="02020603050405020304" pitchFamily="18" charset="0"/>
              </a:rPr>
              <a:t> </a:t>
            </a:r>
            <a:r>
              <a:rPr lang="en-GB" sz="1600" dirty="0" err="1">
                <a:effectLst/>
                <a:latin typeface="Tw Cen MT(Body)"/>
                <a:ea typeface="Times New Roman" panose="02020603050405020304" pitchFamily="18" charset="0"/>
              </a:rPr>
              <a:t>signala</a:t>
            </a:r>
            <a:r>
              <a:rPr lang="en-GB" sz="1600" dirty="0">
                <a:effectLst/>
                <a:latin typeface="Tw Cen MT(Body)"/>
                <a:ea typeface="Times New Roman" panose="02020603050405020304" pitchFamily="18" charset="0"/>
              </a:rPr>
              <a:t>, </a:t>
            </a:r>
            <a:r>
              <a:rPr lang="en-GB" sz="1600" dirty="0" err="1">
                <a:effectLst/>
                <a:latin typeface="Tw Cen MT(Body)"/>
                <a:ea typeface="Times New Roman" panose="02020603050405020304" pitchFamily="18" charset="0"/>
              </a:rPr>
              <a:t>masinskom</a:t>
            </a:r>
            <a:r>
              <a:rPr lang="en-GB" sz="1600" dirty="0">
                <a:effectLst/>
                <a:latin typeface="Tw Cen MT(Body)"/>
                <a:ea typeface="Times New Roman" panose="02020603050405020304" pitchFamily="18" charset="0"/>
              </a:rPr>
              <a:t> </a:t>
            </a:r>
            <a:r>
              <a:rPr lang="en-GB" sz="1600" dirty="0" err="1">
                <a:effectLst/>
                <a:latin typeface="Tw Cen MT(Body)"/>
                <a:ea typeface="Times New Roman" panose="02020603050405020304" pitchFamily="18" charset="0"/>
              </a:rPr>
              <a:t>ucenju</a:t>
            </a:r>
            <a:r>
              <a:rPr lang="en-GB" sz="1600" dirty="0">
                <a:effectLst/>
                <a:latin typeface="Tw Cen MT(Body)"/>
                <a:ea typeface="Times New Roman" panose="02020603050405020304" pitchFamily="18" charset="0"/>
              </a:rPr>
              <a:t> </a:t>
            </a:r>
            <a:r>
              <a:rPr lang="en-GB" sz="1600" dirty="0" err="1">
                <a:effectLst/>
                <a:latin typeface="Tw Cen MT(Body)"/>
                <a:ea typeface="Times New Roman" panose="02020603050405020304" pitchFamily="18" charset="0"/>
              </a:rPr>
              <a:t>i</a:t>
            </a:r>
            <a:r>
              <a:rPr lang="en-GB" sz="1600" dirty="0">
                <a:effectLst/>
                <a:latin typeface="Tw Cen MT(Body)"/>
                <a:ea typeface="Times New Roman" panose="02020603050405020304" pitchFamily="18" charset="0"/>
              </a:rPr>
              <a:t> </a:t>
            </a:r>
            <a:r>
              <a:rPr lang="en-GB" sz="1600" dirty="0" err="1">
                <a:effectLst/>
                <a:latin typeface="Tw Cen MT(Body)"/>
                <a:ea typeface="Times New Roman" panose="02020603050405020304" pitchFamily="18" charset="0"/>
              </a:rPr>
              <a:t>kontrolnim</a:t>
            </a:r>
            <a:r>
              <a:rPr lang="en-GB" sz="1600" dirty="0">
                <a:effectLst/>
                <a:latin typeface="Tw Cen MT(Body)"/>
                <a:ea typeface="Times New Roman" panose="02020603050405020304" pitchFamily="18" charset="0"/>
              </a:rPr>
              <a:t> </a:t>
            </a:r>
            <a:r>
              <a:rPr lang="en-GB" sz="1600" dirty="0" err="1">
                <a:effectLst/>
                <a:latin typeface="Tw Cen MT(Body)"/>
                <a:ea typeface="Times New Roman" panose="02020603050405020304" pitchFamily="18" charset="0"/>
              </a:rPr>
              <a:t>sistemima</a:t>
            </a:r>
            <a:endParaRPr lang="en-GB" sz="1600" dirty="0">
              <a:effectLst/>
              <a:latin typeface="Tw Cen MT(Body)"/>
              <a:ea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600" dirty="0"/>
              <a:t>U </a:t>
            </a:r>
            <a:r>
              <a:rPr lang="en-US" sz="1600" dirty="0" err="1"/>
              <a:t>danasnjem</a:t>
            </a:r>
            <a:r>
              <a:rPr lang="en-US" sz="1600" dirty="0"/>
              <a:t> </a:t>
            </a:r>
            <a:r>
              <a:rPr lang="en-US" sz="1600" dirty="0" err="1"/>
              <a:t>izlaganju</a:t>
            </a:r>
            <a:r>
              <a:rPr lang="en-US" sz="1600" dirty="0"/>
              <a:t> </a:t>
            </a:r>
            <a:r>
              <a:rPr lang="en-US" sz="1600" dirty="0" err="1"/>
              <a:t>cemo</a:t>
            </a:r>
            <a:r>
              <a:rPr lang="en-US" sz="1600" dirty="0"/>
              <a:t> </a:t>
            </a:r>
            <a:r>
              <a:rPr lang="en-US" sz="1600" dirty="0" err="1"/>
              <a:t>ukratko</a:t>
            </a:r>
            <a:r>
              <a:rPr lang="en-US" sz="1600" dirty="0"/>
              <a:t> </a:t>
            </a:r>
            <a:r>
              <a:rPr lang="en-US" sz="1600" dirty="0" err="1"/>
              <a:t>predstaviti</a:t>
            </a:r>
            <a:r>
              <a:rPr lang="en-US" sz="1600" dirty="0"/>
              <a:t>  </a:t>
            </a:r>
            <a:r>
              <a:rPr lang="en-US" sz="1600" dirty="0" err="1"/>
              <a:t>ovaj</a:t>
            </a:r>
            <a:r>
              <a:rPr lang="en-US" sz="1600" dirty="0"/>
              <a:t> </a:t>
            </a:r>
            <a:r>
              <a:rPr lang="en-US" sz="1600" dirty="0" err="1"/>
              <a:t>algoritam</a:t>
            </a:r>
            <a:r>
              <a:rPr lang="en-US" sz="1600" dirty="0"/>
              <a:t> u </a:t>
            </a:r>
            <a:r>
              <a:rPr lang="en-US" sz="1600" dirty="0" err="1"/>
              <a:t>primeni</a:t>
            </a:r>
            <a:r>
              <a:rPr lang="en-US" sz="1600" dirty="0"/>
              <a:t> </a:t>
            </a:r>
            <a:r>
              <a:rPr lang="en-US" sz="1600" dirty="0" err="1"/>
              <a:t>odredjivanja</a:t>
            </a:r>
            <a:r>
              <a:rPr lang="en-US" sz="1600" dirty="0"/>
              <a:t> </a:t>
            </a:r>
            <a:r>
              <a:rPr lang="en-US" sz="1600" dirty="0" err="1"/>
              <a:t>karakteristika</a:t>
            </a:r>
            <a:r>
              <a:rPr lang="en-US" sz="1600" dirty="0"/>
              <a:t> </a:t>
            </a:r>
            <a:r>
              <a:rPr lang="en-US" sz="1600" dirty="0" err="1"/>
              <a:t>nepoznatog</a:t>
            </a:r>
            <a:r>
              <a:rPr lang="en-US" sz="1600" dirty="0"/>
              <a:t> </a:t>
            </a:r>
            <a:r>
              <a:rPr lang="en-US" sz="1600" dirty="0" err="1"/>
              <a:t>sistema</a:t>
            </a:r>
            <a:endParaRPr lang="en-US" sz="16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6A12-04B2-FE80-8178-1AF340D3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Opste</a:t>
            </a:r>
            <a:r>
              <a:rPr lang="en-US" dirty="0"/>
              <a:t> </a:t>
            </a:r>
            <a:r>
              <a:rPr lang="en-US" dirty="0" err="1"/>
              <a:t>osobine</a:t>
            </a:r>
            <a:r>
              <a:rPr lang="en-US" dirty="0"/>
              <a:t> </a:t>
            </a:r>
            <a:r>
              <a:rPr lang="en-US" dirty="0" err="1"/>
              <a:t>Adaptivnih</a:t>
            </a:r>
            <a:r>
              <a:rPr lang="en-US" dirty="0"/>
              <a:t> </a:t>
            </a:r>
            <a:r>
              <a:rPr lang="en-US" dirty="0" err="1"/>
              <a:t>algoritama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D698-EC43-5FF4-8A2A-90FF6728F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Brznia</a:t>
            </a:r>
            <a:r>
              <a:rPr lang="en-US" dirty="0"/>
              <a:t> </a:t>
            </a:r>
            <a:r>
              <a:rPr lang="en-US" dirty="0" err="1"/>
              <a:t>konvergencije</a:t>
            </a:r>
            <a:endParaRPr lang="en-US" dirty="0"/>
          </a:p>
          <a:p>
            <a:r>
              <a:rPr lang="en-US" dirty="0" err="1"/>
              <a:t>Rezidualna</a:t>
            </a:r>
            <a:r>
              <a:rPr lang="en-US" dirty="0"/>
              <a:t> </a:t>
            </a:r>
            <a:r>
              <a:rPr lang="en-US" dirty="0" err="1"/>
              <a:t>greska</a:t>
            </a:r>
            <a:endParaRPr lang="en-US" dirty="0"/>
          </a:p>
          <a:p>
            <a:r>
              <a:rPr lang="en-US" dirty="0" err="1"/>
              <a:t>Pracenje</a:t>
            </a:r>
            <a:endParaRPr lang="en-US" dirty="0"/>
          </a:p>
          <a:p>
            <a:r>
              <a:rPr lang="en-US" dirty="0" err="1"/>
              <a:t>Robusnost</a:t>
            </a:r>
            <a:endParaRPr lang="en-US" dirty="0"/>
          </a:p>
          <a:p>
            <a:r>
              <a:rPr lang="en-US" dirty="0" err="1"/>
              <a:t>Slozenost</a:t>
            </a:r>
            <a:endParaRPr lang="en-US" dirty="0"/>
          </a:p>
          <a:p>
            <a:r>
              <a:rPr lang="en-US" dirty="0" err="1"/>
              <a:t>Struktura</a:t>
            </a:r>
            <a:endParaRPr lang="en-US" dirty="0"/>
          </a:p>
          <a:p>
            <a:r>
              <a:rPr lang="en-US" dirty="0" err="1"/>
              <a:t>Otpornost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numericke</a:t>
            </a:r>
            <a:r>
              <a:rPr lang="en-US" dirty="0"/>
              <a:t> </a:t>
            </a:r>
            <a:r>
              <a:rPr lang="en-US" dirty="0" err="1"/>
              <a:t>greske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59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AEFFD-39D9-F8CC-855F-FB98B7051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Odredjivanje</a:t>
            </a:r>
            <a:r>
              <a:rPr lang="en-US" dirty="0"/>
              <a:t> </a:t>
            </a:r>
            <a:r>
              <a:rPr lang="en-US" dirty="0" err="1"/>
              <a:t>nepoznatog</a:t>
            </a:r>
            <a:r>
              <a:rPr lang="en-US" dirty="0"/>
              <a:t> </a:t>
            </a:r>
            <a:r>
              <a:rPr lang="en-US" dirty="0" err="1"/>
              <a:t>sistema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A0530-27B1-7D82-F19D-CD9EB81D6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odredjivanju</a:t>
            </a:r>
            <a:r>
              <a:rPr lang="en-US" dirty="0"/>
              <a:t> </a:t>
            </a:r>
            <a:r>
              <a:rPr lang="en-US" dirty="0" err="1"/>
              <a:t>nepoznatog</a:t>
            </a:r>
            <a:r>
              <a:rPr lang="en-US" dirty="0"/>
              <a:t>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pobudjujemo</a:t>
            </a:r>
            <a:r>
              <a:rPr lang="en-US" dirty="0"/>
              <a:t> taj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filtar</a:t>
            </a:r>
            <a:r>
              <a:rPr lang="en-US" dirty="0"/>
              <a:t> </a:t>
            </a:r>
            <a:r>
              <a:rPr lang="en-US" dirty="0" err="1"/>
              <a:t>istim</a:t>
            </a:r>
            <a:r>
              <a:rPr lang="en-US" dirty="0"/>
              <a:t> </a:t>
            </a:r>
            <a:r>
              <a:rPr lang="en-US" dirty="0" err="1"/>
              <a:t>signalom</a:t>
            </a:r>
            <a:endParaRPr lang="en-US" dirty="0"/>
          </a:p>
          <a:p>
            <a:r>
              <a:rPr lang="en-US" dirty="0" err="1"/>
              <a:t>Odatle</a:t>
            </a:r>
            <a:r>
              <a:rPr lang="en-US" dirty="0"/>
              <a:t> </a:t>
            </a:r>
            <a:r>
              <a:rPr lang="en-US" dirty="0" err="1"/>
              <a:t>racunamo</a:t>
            </a:r>
            <a:r>
              <a:rPr lang="en-US" dirty="0"/>
              <a:t> </a:t>
            </a:r>
            <a:r>
              <a:rPr lang="en-US" dirty="0" err="1"/>
              <a:t>gresku</a:t>
            </a:r>
            <a:r>
              <a:rPr lang="en-US" dirty="0"/>
              <a:t>, </a:t>
            </a:r>
            <a:r>
              <a:rPr lang="en-US" dirty="0" err="1"/>
              <a:t>tj</a:t>
            </a:r>
            <a:r>
              <a:rPr lang="en-US" dirty="0"/>
              <a:t>. </a:t>
            </a:r>
            <a:r>
              <a:rPr lang="en-US" dirty="0" err="1"/>
              <a:t>razliku</a:t>
            </a:r>
            <a:r>
              <a:rPr lang="en-US" dirty="0"/>
              <a:t> </a:t>
            </a:r>
            <a:r>
              <a:rPr lang="en-US" dirty="0" err="1"/>
              <a:t>izmedju</a:t>
            </a:r>
            <a:r>
              <a:rPr lang="en-US" dirty="0"/>
              <a:t> </a:t>
            </a:r>
            <a:r>
              <a:rPr lang="en-US" dirty="0" err="1"/>
              <a:t>zeljenog</a:t>
            </a:r>
            <a:r>
              <a:rPr lang="en-US" dirty="0"/>
              <a:t> </a:t>
            </a:r>
            <a:r>
              <a:rPr lang="en-US" dirty="0" err="1"/>
              <a:t>signala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odziva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izlazu</a:t>
            </a:r>
            <a:r>
              <a:rPr lang="en-US" dirty="0"/>
              <a:t> </a:t>
            </a:r>
            <a:r>
              <a:rPr lang="en-US" dirty="0" err="1"/>
              <a:t>adaptivnog</a:t>
            </a:r>
            <a:r>
              <a:rPr lang="en-US" dirty="0"/>
              <a:t> filtra</a:t>
            </a:r>
          </a:p>
          <a:p>
            <a:r>
              <a:rPr lang="en-US" dirty="0" err="1"/>
              <a:t>Obicni</a:t>
            </a:r>
            <a:r>
              <a:rPr lang="en-US" dirty="0"/>
              <a:t> LMS </a:t>
            </a:r>
            <a:r>
              <a:rPr lang="en-US" dirty="0" err="1"/>
              <a:t>algoritam</a:t>
            </a:r>
            <a:r>
              <a:rPr lang="en-US" dirty="0"/>
              <a:t> je </a:t>
            </a:r>
            <a:r>
              <a:rPr lang="en-US" dirty="0" err="1"/>
              <a:t>relativno</a:t>
            </a:r>
            <a:r>
              <a:rPr lang="en-US" dirty="0"/>
              <a:t> </a:t>
            </a:r>
            <a:r>
              <a:rPr lang="en-US" dirty="0" err="1"/>
              <a:t>spor</a:t>
            </a:r>
            <a:r>
              <a:rPr lang="en-US" dirty="0"/>
              <a:t>, </a:t>
            </a:r>
            <a:r>
              <a:rPr lang="en-US" dirty="0" err="1"/>
              <a:t>ali</a:t>
            </a:r>
            <a:r>
              <a:rPr lang="en-US" dirty="0"/>
              <a:t> </a:t>
            </a:r>
            <a:r>
              <a:rPr lang="en-US" dirty="0" err="1"/>
              <a:t>ima</a:t>
            </a:r>
            <a:r>
              <a:rPr lang="en-US" dirty="0"/>
              <a:t> </a:t>
            </a:r>
            <a:r>
              <a:rPr lang="en-US" dirty="0" err="1"/>
              <a:t>jednostavan</a:t>
            </a:r>
            <a:r>
              <a:rPr lang="en-US" dirty="0"/>
              <a:t> </a:t>
            </a:r>
            <a:r>
              <a:rPr lang="en-US" dirty="0" err="1"/>
              <a:t>racun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005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47B42-8338-54EC-FCA0-4FA4B0B24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173581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2800" dirty="0" err="1"/>
              <a:t>Graficki</a:t>
            </a:r>
            <a:r>
              <a:rPr lang="en-US" sz="2800" dirty="0"/>
              <a:t> </a:t>
            </a:r>
            <a:r>
              <a:rPr lang="en-US" sz="2800" dirty="0" err="1"/>
              <a:t>prikaz</a:t>
            </a:r>
            <a:r>
              <a:rPr lang="en-US" sz="2800" dirty="0"/>
              <a:t> </a:t>
            </a:r>
            <a:r>
              <a:rPr lang="en-US" sz="2800" dirty="0" err="1"/>
              <a:t>problema</a:t>
            </a:r>
            <a:r>
              <a:rPr lang="en-US" sz="2800" dirty="0"/>
              <a:t> </a:t>
            </a:r>
            <a:r>
              <a:rPr lang="en-US" sz="2800" dirty="0" err="1"/>
              <a:t>odredjivanja</a:t>
            </a:r>
            <a:r>
              <a:rPr lang="en-US" sz="2800" dirty="0"/>
              <a:t> </a:t>
            </a:r>
            <a:r>
              <a:rPr lang="en-US" sz="2800" dirty="0" err="1"/>
              <a:t>nepoznatog</a:t>
            </a:r>
            <a:r>
              <a:rPr lang="en-US" sz="2800" dirty="0"/>
              <a:t> Sistema </a:t>
            </a:r>
            <a:r>
              <a:rPr lang="en-US" sz="2800" dirty="0" err="1"/>
              <a:t>adaptivnim</a:t>
            </a:r>
            <a:r>
              <a:rPr lang="en-US" sz="2800" dirty="0"/>
              <a:t> LMS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054A76-3408-4920-5A7F-09D6D9612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2933" y="533364"/>
            <a:ext cx="7552082" cy="4411167"/>
          </a:xfrm>
        </p:spPr>
      </p:pic>
    </p:spTree>
    <p:extLst>
      <p:ext uri="{BB962C8B-B14F-4D97-AF65-F5344CB8AC3E}">
        <p14:creationId xmlns:p14="http://schemas.microsoft.com/office/powerpoint/2010/main" val="2001248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7EFA9-41CB-6186-819A-2E7D4D40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Adaptivni</a:t>
            </a:r>
            <a:r>
              <a:rPr lang="en-US" dirty="0"/>
              <a:t> LMS </a:t>
            </a:r>
            <a:r>
              <a:rPr lang="en-US" dirty="0" err="1"/>
              <a:t>Algoritmi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40ECD-3065-AAAF-6D93-1BFE739FB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Uvodjenjem</a:t>
            </a:r>
            <a:r>
              <a:rPr lang="en-US" dirty="0"/>
              <a:t> </a:t>
            </a:r>
            <a:r>
              <a:rPr lang="en-US" dirty="0" err="1"/>
              <a:t>promene</a:t>
            </a:r>
            <a:r>
              <a:rPr lang="en-US" dirty="0"/>
              <a:t> </a:t>
            </a:r>
            <a:r>
              <a:rPr lang="en-US" dirty="0" err="1"/>
              <a:t>koraka</a:t>
            </a:r>
            <a:r>
              <a:rPr lang="en-US" dirty="0"/>
              <a:t> </a:t>
            </a:r>
            <a:r>
              <a:rPr lang="en-US" dirty="0" err="1"/>
              <a:t>izmedju</a:t>
            </a:r>
            <a:r>
              <a:rPr lang="en-US" dirty="0"/>
              <a:t> </a:t>
            </a:r>
            <a:r>
              <a:rPr lang="en-US" dirty="0" err="1"/>
              <a:t>iteracija</a:t>
            </a:r>
            <a:r>
              <a:rPr lang="en-US" dirty="0"/>
              <a:t> </a:t>
            </a:r>
            <a:r>
              <a:rPr lang="en-US" dirty="0" err="1"/>
              <a:t>mozemo</a:t>
            </a:r>
            <a:r>
              <a:rPr lang="en-US" dirty="0"/>
              <a:t> da </a:t>
            </a:r>
            <a:r>
              <a:rPr lang="en-US" dirty="0" err="1"/>
              <a:t>vidno</a:t>
            </a:r>
            <a:r>
              <a:rPr lang="en-US" dirty="0"/>
              <a:t> </a:t>
            </a:r>
            <a:r>
              <a:rPr lang="en-US" dirty="0" err="1"/>
              <a:t>poboljsamo</a:t>
            </a:r>
            <a:r>
              <a:rPr lang="en-US" dirty="0"/>
              <a:t> </a:t>
            </a:r>
            <a:r>
              <a:rPr lang="en-US" dirty="0" err="1"/>
              <a:t>neke</a:t>
            </a:r>
            <a:r>
              <a:rPr lang="en-US" dirty="0"/>
              <a:t> od </a:t>
            </a:r>
            <a:r>
              <a:rPr lang="en-US" dirty="0" err="1"/>
              <a:t>opstih</a:t>
            </a:r>
            <a:r>
              <a:rPr lang="en-US" dirty="0"/>
              <a:t> </a:t>
            </a:r>
            <a:r>
              <a:rPr lang="en-US" dirty="0" err="1"/>
              <a:t>osobina</a:t>
            </a:r>
            <a:r>
              <a:rPr lang="en-US" dirty="0"/>
              <a:t>: </a:t>
            </a:r>
            <a:r>
              <a:rPr lang="en-US" dirty="0" err="1"/>
              <a:t>Brznia</a:t>
            </a:r>
            <a:r>
              <a:rPr lang="en-US" dirty="0"/>
              <a:t> </a:t>
            </a:r>
            <a:r>
              <a:rPr lang="en-US" dirty="0" err="1"/>
              <a:t>konvergencije</a:t>
            </a:r>
            <a:r>
              <a:rPr lang="en-US" dirty="0"/>
              <a:t>, </a:t>
            </a:r>
            <a:r>
              <a:rPr lang="en-US" dirty="0" err="1"/>
              <a:t>Rezidualna</a:t>
            </a:r>
            <a:r>
              <a:rPr lang="en-US" dirty="0"/>
              <a:t> </a:t>
            </a:r>
            <a:r>
              <a:rPr lang="en-US" dirty="0" err="1"/>
              <a:t>greska</a:t>
            </a:r>
            <a:r>
              <a:rPr lang="en-US" dirty="0"/>
              <a:t>, </a:t>
            </a:r>
            <a:r>
              <a:rPr lang="en-US" dirty="0" err="1"/>
              <a:t>Robusnost</a:t>
            </a:r>
            <a:r>
              <a:rPr lang="en-US" dirty="0"/>
              <a:t>, </a:t>
            </a:r>
            <a:r>
              <a:rPr lang="en-US" dirty="0" err="1"/>
              <a:t>Opornost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numericke</a:t>
            </a:r>
            <a:r>
              <a:rPr lang="en-US" dirty="0"/>
              <a:t> </a:t>
            </a:r>
            <a:r>
              <a:rPr lang="en-US" dirty="0" err="1"/>
              <a:t>greske</a:t>
            </a:r>
            <a:endParaRPr lang="en-US" dirty="0"/>
          </a:p>
          <a:p>
            <a:r>
              <a:rPr lang="en-US" dirty="0" err="1"/>
              <a:t>Uvodjenje</a:t>
            </a:r>
            <a:r>
              <a:rPr lang="en-US" dirty="0"/>
              <a:t> </a:t>
            </a:r>
            <a:r>
              <a:rPr lang="en-US" dirty="0" err="1"/>
              <a:t>pravila</a:t>
            </a:r>
            <a:r>
              <a:rPr lang="en-US" dirty="0"/>
              <a:t> </a:t>
            </a:r>
            <a:r>
              <a:rPr lang="en-US" dirty="0" err="1"/>
              <a:t>kojim</a:t>
            </a:r>
            <a:r>
              <a:rPr lang="en-US" dirty="0"/>
              <a:t> u </a:t>
            </a:r>
            <a:r>
              <a:rPr lang="en-US" dirty="0" err="1"/>
              <a:t>narednim</a:t>
            </a:r>
            <a:r>
              <a:rPr lang="en-US" dirty="0"/>
              <a:t> </a:t>
            </a:r>
            <a:r>
              <a:rPr lang="en-US" dirty="0" err="1"/>
              <a:t>iteracijama</a:t>
            </a:r>
            <a:r>
              <a:rPr lang="en-US" dirty="0"/>
              <a:t> </a:t>
            </a:r>
            <a:r>
              <a:rPr lang="en-US" dirty="0" err="1"/>
              <a:t>korigujemo</a:t>
            </a:r>
            <a:r>
              <a:rPr lang="en-US" dirty="0"/>
              <a:t> </a:t>
            </a:r>
            <a:r>
              <a:rPr lang="en-US" dirty="0" err="1"/>
              <a:t>korak</a:t>
            </a:r>
            <a:r>
              <a:rPr lang="en-US" dirty="0"/>
              <a:t>, </a:t>
            </a:r>
            <a:r>
              <a:rPr lang="en-US" dirty="0" err="1"/>
              <a:t>tj</a:t>
            </a:r>
            <a:r>
              <a:rPr lang="en-US" dirty="0"/>
              <a:t>. </a:t>
            </a:r>
            <a:r>
              <a:rPr lang="en-US" dirty="0" err="1"/>
              <a:t>koeficijent</a:t>
            </a:r>
            <a:r>
              <a:rPr lang="en-US" dirty="0"/>
              <a:t> </a:t>
            </a:r>
            <a:r>
              <a:rPr lang="en-US" dirty="0" err="1"/>
              <a:t>adaptivnog</a:t>
            </a:r>
            <a:r>
              <a:rPr lang="en-US" dirty="0"/>
              <a:t> filtra </a:t>
            </a:r>
            <a:r>
              <a:rPr lang="en-US" dirty="0" err="1"/>
              <a:t>dolazimo</a:t>
            </a:r>
            <a:r>
              <a:rPr lang="en-US" dirty="0"/>
              <a:t> do </a:t>
            </a:r>
            <a:r>
              <a:rPr lang="en-US" dirty="0" err="1"/>
              <a:t>ovih</a:t>
            </a:r>
            <a:r>
              <a:rPr lang="en-US" dirty="0"/>
              <a:t> </a:t>
            </a:r>
            <a:r>
              <a:rPr lang="en-US" dirty="0" err="1"/>
              <a:t>poboljsanja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145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EE3AA-F14B-ABBF-A7D8-FB16742A1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Kompjuterske</a:t>
            </a:r>
            <a:r>
              <a:rPr lang="en-US" dirty="0"/>
              <a:t> </a:t>
            </a:r>
            <a:r>
              <a:rPr lang="en-US" dirty="0" err="1"/>
              <a:t>simulacije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5AFDB-B397-5713-0125-F3541D7DC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Symbol" panose="05050102010706020507" pitchFamily="18" charset="2"/>
                <a:ea typeface="Calibri" panose="020F0502020204030204" pitchFamily="34" charset="0"/>
                <a:cs typeface="Symbol" panose="05050102010706020507" pitchFamily="18" charset="2"/>
              </a:rPr>
              <a:t>m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(</a:t>
            </a:r>
            <a:r>
              <a:rPr lang="en-US" i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0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)=0.001,</a:t>
            </a:r>
            <a:r>
              <a:rPr lang="en-GB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=0.0015, </a:t>
            </a:r>
            <a:r>
              <a:rPr lang="en-GB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d=0.05</a:t>
            </a:r>
          </a:p>
          <a:p>
            <a:r>
              <a:rPr lang="en-GB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m1=</a:t>
            </a:r>
            <a:r>
              <a:rPr lang="en-GB" dirty="0" err="1">
                <a:effectLst/>
                <a:latin typeface="Tw Cen MT (Body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endParaRPr lang="en-GB" dirty="0">
              <a:effectLst/>
              <a:latin typeface="Symbol" panose="05050102010706020507" pitchFamily="18" charset="2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m2(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</a:t>
            </a:r>
            <a:r>
              <a:rPr lang="en-GB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) = </a:t>
            </a:r>
            <a:r>
              <a:rPr lang="en-GB" dirty="0" err="1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[1 + ((e(n)/</a:t>
            </a:r>
            <a:r>
              <a:rPr lang="en-GB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d)</a:t>
            </a:r>
            <a:r>
              <a:rPr lang="en-GB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 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 2)]</a:t>
            </a:r>
            <a:endParaRPr lang="en-GB" dirty="0">
              <a:latin typeface="Symbol" panose="05050102010706020507" pitchFamily="18" charset="2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m3(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</a:t>
            </a:r>
            <a:r>
              <a:rPr lang="en-GB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) = </a:t>
            </a:r>
            <a:r>
              <a:rPr lang="en-GB" dirty="0" err="1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[1 + (e(n)*e(n-1) / (2*</a:t>
            </a:r>
            <a:r>
              <a:rPr lang="en-GB" dirty="0">
                <a:effectLst/>
                <a:latin typeface="Symbol" panose="05050102010706020507" pitchFamily="18" charset="2"/>
                <a:ea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))]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18565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8A11F-52A9-8D91-1A04-B18E11388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5659327"/>
            <a:ext cx="9912355" cy="819355"/>
          </a:xfrm>
        </p:spPr>
        <p:txBody>
          <a:bodyPr>
            <a:normAutofit/>
          </a:bodyPr>
          <a:lstStyle/>
          <a:p>
            <a:pPr algn="ctr"/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Slika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1 –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Nepoznati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sistem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i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njegove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procene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koristeci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tri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gorenavedena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filtra</a:t>
            </a:r>
            <a:endParaRPr lang="en-US" sz="3600" dirty="0">
              <a:latin typeface="Tw Cen MT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C2B062-09C2-7229-BB78-4F68FD774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6" t="5360" r="3350"/>
          <a:stretch/>
        </p:blipFill>
        <p:spPr bwMode="auto">
          <a:xfrm>
            <a:off x="2353733" y="152403"/>
            <a:ext cx="7484534" cy="5676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914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35F72-0FC6-52CC-99D3-9CAEAC7D5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5659329"/>
            <a:ext cx="9912355" cy="819355"/>
          </a:xfrm>
        </p:spPr>
        <p:txBody>
          <a:bodyPr>
            <a:normAutofit/>
          </a:bodyPr>
          <a:lstStyle/>
          <a:p>
            <a:pPr algn="ctr"/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Slika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2 –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Srednja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kvadratna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greska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pri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proceni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sistema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koristeci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tri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vrste</a:t>
            </a:r>
            <a:r>
              <a:rPr lang="en-GB" sz="2000" dirty="0">
                <a:effectLst/>
                <a:latin typeface="Tw Cen MT (Body)"/>
                <a:ea typeface="Times New Roman" panose="02020603050405020304" pitchFamily="18" charset="0"/>
              </a:rPr>
              <a:t> </a:t>
            </a:r>
            <a:r>
              <a:rPr lang="en-GB" sz="2000" dirty="0" err="1">
                <a:effectLst/>
                <a:latin typeface="Tw Cen MT (Body)"/>
                <a:ea typeface="Times New Roman" panose="02020603050405020304" pitchFamily="18" charset="0"/>
              </a:rPr>
              <a:t>filtara</a:t>
            </a:r>
            <a:endParaRPr lang="en-US" sz="3600" dirty="0">
              <a:latin typeface="Tw Cen MT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F93484-0F4B-1BDF-94FB-259551A0D9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5" t="2561" r="3215" b="889"/>
          <a:stretch/>
        </p:blipFill>
        <p:spPr bwMode="auto">
          <a:xfrm>
            <a:off x="2399863" y="209987"/>
            <a:ext cx="7392274" cy="5716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06225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87</TotalTime>
  <Words>359</Words>
  <Application>Microsoft Office PowerPoint</Application>
  <PresentationFormat>Widescreen</PresentationFormat>
  <Paragraphs>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Symbol</vt:lpstr>
      <vt:lpstr>Times New Roman</vt:lpstr>
      <vt:lpstr>Tw Cen MT</vt:lpstr>
      <vt:lpstr>Tw Cen MT (Body)</vt:lpstr>
      <vt:lpstr>Tw Cen MT(Body)</vt:lpstr>
      <vt:lpstr>Circuit</vt:lpstr>
      <vt:lpstr>Adaptivni LMS Algoritmi</vt:lpstr>
      <vt:lpstr>LMS (Least mean square)</vt:lpstr>
      <vt:lpstr>Opste osobine Adaptivnih algoritama</vt:lpstr>
      <vt:lpstr>Odredjivanje nepoznatog sistema</vt:lpstr>
      <vt:lpstr>Graficki prikaz problema odredjivanja nepoznatog Sistema adaptivnim LMS</vt:lpstr>
      <vt:lpstr>Adaptivni LMS Algoritmi</vt:lpstr>
      <vt:lpstr>Kompjuterske simulacije</vt:lpstr>
      <vt:lpstr>Slika 1 – Nepoznati sistem i njegove procene koristeci tri gorenavedena filtra</vt:lpstr>
      <vt:lpstr>Slika 2 – Srednja kvadratna greska pri proceni sistema koristeci tri vrste filtara</vt:lpstr>
      <vt:lpstr>Zapazanja</vt:lpstr>
      <vt:lpstr>Slika 3 – Srednja kvadratna greska pri proceni sistema sa tranzijentnom promenom</vt:lpstr>
      <vt:lpstr>Zakljucak</vt:lpstr>
      <vt:lpstr>HVala na paznji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Adaptivni LMS Algoritmi</dc:title>
  <dc:creator>Урош Стојановић</dc:creator>
  <cp:lastModifiedBy>Урош Стојановић</cp:lastModifiedBy>
  <cp:revision>2</cp:revision>
  <dcterms:created xsi:type="dcterms:W3CDTF">2023-02-05T16:38:51Z</dcterms:created>
  <dcterms:modified xsi:type="dcterms:W3CDTF">2023-02-05T18:11:15Z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